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0000"/>
    <a:srgbClr val="C436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664"/>
    <p:restoredTop sz="94248" autoAdjust="0"/>
  </p:normalViewPr>
  <p:slideViewPr>
    <p:cSldViewPr snapToGrid="0" snapToObjects="1">
      <p:cViewPr>
        <p:scale>
          <a:sx n="31" d="100"/>
          <a:sy n="31" d="100"/>
        </p:scale>
        <p:origin x="616" y="-1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4BE53-3D37-D744-976F-DF1C4442C9F5}" type="datetimeFigureOut">
              <a:rPr lang="en-US" smtClean="0"/>
              <a:t>3/4/22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2962A-16C3-3949-BDAA-15B800CC7ED7}" type="slidenum">
              <a:rPr lang="en-US" smtClean="0"/>
              <a:t>‹#›</a:t>
            </a:fld>
            <a:endParaRPr lang="en-US" dirty="0"/>
          </a:p>
        </p:txBody>
      </p:sp>
    </p:spTree>
    <p:extLst>
      <p:ext uri="{BB962C8B-B14F-4D97-AF65-F5344CB8AC3E}">
        <p14:creationId xmlns:p14="http://schemas.microsoft.com/office/powerpoint/2010/main" val="2891677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2962A-16C3-3949-BDAA-15B800CC7ED7}" type="slidenum">
              <a:rPr lang="en-US" smtClean="0"/>
              <a:t>1</a:t>
            </a:fld>
            <a:endParaRPr lang="en-US" dirty="0"/>
          </a:p>
        </p:txBody>
      </p:sp>
    </p:spTree>
    <p:extLst>
      <p:ext uri="{BB962C8B-B14F-4D97-AF65-F5344CB8AC3E}">
        <p14:creationId xmlns:p14="http://schemas.microsoft.com/office/powerpoint/2010/main" val="1683812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10AA00-6C78-AE40-9B36-200ABC96FCD5}" type="datetimeFigureOut">
              <a:rPr lang="en-US" smtClean="0"/>
              <a:t>3/4/22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A3DEB-A4AA-9645-AF2D-EBC5E4C3C459}" type="slidenum">
              <a:rPr lang="en-US" smtClean="0"/>
              <a:t>‹#›</a:t>
            </a:fld>
            <a:endParaRPr lang="en-US" dirty="0"/>
          </a:p>
        </p:txBody>
      </p:sp>
    </p:spTree>
    <p:extLst>
      <p:ext uri="{BB962C8B-B14F-4D97-AF65-F5344CB8AC3E}">
        <p14:creationId xmlns:p14="http://schemas.microsoft.com/office/powerpoint/2010/main" val="4292905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10AA00-6C78-AE40-9B36-200ABC96FCD5}" type="datetimeFigureOut">
              <a:rPr lang="en-US" smtClean="0"/>
              <a:t>3/4/22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A3DEB-A4AA-9645-AF2D-EBC5E4C3C459}" type="slidenum">
              <a:rPr lang="en-US" smtClean="0"/>
              <a:t>‹#›</a:t>
            </a:fld>
            <a:endParaRPr lang="en-US" dirty="0"/>
          </a:p>
        </p:txBody>
      </p:sp>
    </p:spTree>
    <p:extLst>
      <p:ext uri="{BB962C8B-B14F-4D97-AF65-F5344CB8AC3E}">
        <p14:creationId xmlns:p14="http://schemas.microsoft.com/office/powerpoint/2010/main" val="2670632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10AA00-6C78-AE40-9B36-200ABC96FCD5}" type="datetimeFigureOut">
              <a:rPr lang="en-US" smtClean="0"/>
              <a:t>3/4/22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A3DEB-A4AA-9645-AF2D-EBC5E4C3C459}" type="slidenum">
              <a:rPr lang="en-US" smtClean="0"/>
              <a:t>‹#›</a:t>
            </a:fld>
            <a:endParaRPr lang="en-US" dirty="0"/>
          </a:p>
        </p:txBody>
      </p:sp>
    </p:spTree>
    <p:extLst>
      <p:ext uri="{BB962C8B-B14F-4D97-AF65-F5344CB8AC3E}">
        <p14:creationId xmlns:p14="http://schemas.microsoft.com/office/powerpoint/2010/main" val="3284280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10AA00-6C78-AE40-9B36-200ABC96FCD5}" type="datetimeFigureOut">
              <a:rPr lang="en-US" smtClean="0"/>
              <a:t>3/4/22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A3DEB-A4AA-9645-AF2D-EBC5E4C3C459}" type="slidenum">
              <a:rPr lang="en-US" smtClean="0"/>
              <a:t>‹#›</a:t>
            </a:fld>
            <a:endParaRPr lang="en-US" dirty="0"/>
          </a:p>
        </p:txBody>
      </p:sp>
    </p:spTree>
    <p:extLst>
      <p:ext uri="{BB962C8B-B14F-4D97-AF65-F5344CB8AC3E}">
        <p14:creationId xmlns:p14="http://schemas.microsoft.com/office/powerpoint/2010/main" val="3480187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10AA00-6C78-AE40-9B36-200ABC96FCD5}" type="datetimeFigureOut">
              <a:rPr lang="en-US" smtClean="0"/>
              <a:t>3/4/22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A3DEB-A4AA-9645-AF2D-EBC5E4C3C459}" type="slidenum">
              <a:rPr lang="en-US" smtClean="0"/>
              <a:t>‹#›</a:t>
            </a:fld>
            <a:endParaRPr lang="en-US" dirty="0"/>
          </a:p>
        </p:txBody>
      </p:sp>
    </p:spTree>
    <p:extLst>
      <p:ext uri="{BB962C8B-B14F-4D97-AF65-F5344CB8AC3E}">
        <p14:creationId xmlns:p14="http://schemas.microsoft.com/office/powerpoint/2010/main" val="1718058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10AA00-6C78-AE40-9B36-200ABC96FCD5}" type="datetimeFigureOut">
              <a:rPr lang="en-US" smtClean="0"/>
              <a:t>3/4/22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AA3DEB-A4AA-9645-AF2D-EBC5E4C3C459}" type="slidenum">
              <a:rPr lang="en-US" smtClean="0"/>
              <a:t>‹#›</a:t>
            </a:fld>
            <a:endParaRPr lang="en-US" dirty="0"/>
          </a:p>
        </p:txBody>
      </p:sp>
    </p:spTree>
    <p:extLst>
      <p:ext uri="{BB962C8B-B14F-4D97-AF65-F5344CB8AC3E}">
        <p14:creationId xmlns:p14="http://schemas.microsoft.com/office/powerpoint/2010/main" val="166051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10AA00-6C78-AE40-9B36-200ABC96FCD5}" type="datetimeFigureOut">
              <a:rPr lang="en-US" smtClean="0"/>
              <a:t>3/4/22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AA3DEB-A4AA-9645-AF2D-EBC5E4C3C459}" type="slidenum">
              <a:rPr lang="en-US" smtClean="0"/>
              <a:t>‹#›</a:t>
            </a:fld>
            <a:endParaRPr lang="en-US" dirty="0"/>
          </a:p>
        </p:txBody>
      </p:sp>
    </p:spTree>
    <p:extLst>
      <p:ext uri="{BB962C8B-B14F-4D97-AF65-F5344CB8AC3E}">
        <p14:creationId xmlns:p14="http://schemas.microsoft.com/office/powerpoint/2010/main" val="65119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10AA00-6C78-AE40-9B36-200ABC96FCD5}" type="datetimeFigureOut">
              <a:rPr lang="en-US" smtClean="0"/>
              <a:t>3/4/22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AA3DEB-A4AA-9645-AF2D-EBC5E4C3C459}" type="slidenum">
              <a:rPr lang="en-US" smtClean="0"/>
              <a:t>‹#›</a:t>
            </a:fld>
            <a:endParaRPr lang="en-US" dirty="0"/>
          </a:p>
        </p:txBody>
      </p:sp>
    </p:spTree>
    <p:extLst>
      <p:ext uri="{BB962C8B-B14F-4D97-AF65-F5344CB8AC3E}">
        <p14:creationId xmlns:p14="http://schemas.microsoft.com/office/powerpoint/2010/main" val="325447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0AA00-6C78-AE40-9B36-200ABC96FCD5}" type="datetimeFigureOut">
              <a:rPr lang="en-US" smtClean="0"/>
              <a:t>3/4/22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AA3DEB-A4AA-9645-AF2D-EBC5E4C3C459}" type="slidenum">
              <a:rPr lang="en-US" smtClean="0"/>
              <a:t>‹#›</a:t>
            </a:fld>
            <a:endParaRPr lang="en-US" dirty="0"/>
          </a:p>
        </p:txBody>
      </p:sp>
    </p:spTree>
    <p:extLst>
      <p:ext uri="{BB962C8B-B14F-4D97-AF65-F5344CB8AC3E}">
        <p14:creationId xmlns:p14="http://schemas.microsoft.com/office/powerpoint/2010/main" val="1218552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AC10AA00-6C78-AE40-9B36-200ABC96FCD5}" type="datetimeFigureOut">
              <a:rPr lang="en-US" smtClean="0"/>
              <a:t>3/4/22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AA3DEB-A4AA-9645-AF2D-EBC5E4C3C459}" type="slidenum">
              <a:rPr lang="en-US" smtClean="0"/>
              <a:t>‹#›</a:t>
            </a:fld>
            <a:endParaRPr lang="en-US" dirty="0"/>
          </a:p>
        </p:txBody>
      </p:sp>
    </p:spTree>
    <p:extLst>
      <p:ext uri="{BB962C8B-B14F-4D97-AF65-F5344CB8AC3E}">
        <p14:creationId xmlns:p14="http://schemas.microsoft.com/office/powerpoint/2010/main" val="277109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AC10AA00-6C78-AE40-9B36-200ABC96FCD5}" type="datetimeFigureOut">
              <a:rPr lang="en-US" smtClean="0"/>
              <a:t>3/4/22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AA3DEB-A4AA-9645-AF2D-EBC5E4C3C459}" type="slidenum">
              <a:rPr lang="en-US" smtClean="0"/>
              <a:t>‹#›</a:t>
            </a:fld>
            <a:endParaRPr lang="en-US" dirty="0"/>
          </a:p>
        </p:txBody>
      </p:sp>
    </p:spTree>
    <p:extLst>
      <p:ext uri="{BB962C8B-B14F-4D97-AF65-F5344CB8AC3E}">
        <p14:creationId xmlns:p14="http://schemas.microsoft.com/office/powerpoint/2010/main" val="308913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AC10AA00-6C78-AE40-9B36-200ABC96FCD5}" type="datetimeFigureOut">
              <a:rPr lang="en-US" smtClean="0"/>
              <a:t>3/4/22</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DAAA3DEB-A4AA-9645-AF2D-EBC5E4C3C459}" type="slidenum">
              <a:rPr lang="en-US" smtClean="0"/>
              <a:t>‹#›</a:t>
            </a:fld>
            <a:endParaRPr lang="en-US" dirty="0"/>
          </a:p>
        </p:txBody>
      </p:sp>
    </p:spTree>
    <p:extLst>
      <p:ext uri="{BB962C8B-B14F-4D97-AF65-F5344CB8AC3E}">
        <p14:creationId xmlns:p14="http://schemas.microsoft.com/office/powerpoint/2010/main" val="2754328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BCC19-D37E-0B48-A889-5457C493CC9A}"/>
              </a:ext>
            </a:extLst>
          </p:cNvPr>
          <p:cNvSpPr/>
          <p:nvPr/>
        </p:nvSpPr>
        <p:spPr>
          <a:xfrm>
            <a:off x="-1" y="-10042"/>
            <a:ext cx="43891200" cy="5372295"/>
          </a:xfrm>
          <a:prstGeom prst="rect">
            <a:avLst/>
          </a:prstGeom>
          <a:solidFill>
            <a:srgbClr val="A3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74FA592-4395-254B-BBFB-A6049A49D8B4}"/>
              </a:ext>
            </a:extLst>
          </p:cNvPr>
          <p:cNvSpPr txBox="1"/>
          <p:nvPr/>
        </p:nvSpPr>
        <p:spPr>
          <a:xfrm>
            <a:off x="10160859" y="1172445"/>
            <a:ext cx="24465092" cy="1369606"/>
          </a:xfrm>
          <a:prstGeom prst="rect">
            <a:avLst/>
          </a:prstGeom>
          <a:noFill/>
        </p:spPr>
        <p:txBody>
          <a:bodyPr wrap="square" rtlCol="0">
            <a:spAutoFit/>
          </a:bodyPr>
          <a:lstStyle/>
          <a:p>
            <a:pPr algn="ctr"/>
            <a:r>
              <a:rPr lang="en-US" sz="8300" dirty="0">
                <a:solidFill>
                  <a:schemeClr val="bg1"/>
                </a:solidFill>
                <a:latin typeface="Times" pitchFamily="2" charset="0"/>
              </a:rPr>
              <a:t>Negative Cell Cycle Regulators in Pancreatic Beta Cells</a:t>
            </a:r>
          </a:p>
        </p:txBody>
      </p:sp>
      <p:sp>
        <p:nvSpPr>
          <p:cNvPr id="3" name="TextBox 2">
            <a:extLst>
              <a:ext uri="{FF2B5EF4-FFF2-40B4-BE49-F238E27FC236}">
                <a16:creationId xmlns:a16="http://schemas.microsoft.com/office/drawing/2014/main" id="{42100D61-D038-5D4C-AE9A-8F3564E366A9}"/>
              </a:ext>
            </a:extLst>
          </p:cNvPr>
          <p:cNvSpPr txBox="1"/>
          <p:nvPr/>
        </p:nvSpPr>
        <p:spPr>
          <a:xfrm>
            <a:off x="15505974" y="2571929"/>
            <a:ext cx="12363224" cy="1862048"/>
          </a:xfrm>
          <a:prstGeom prst="rect">
            <a:avLst/>
          </a:prstGeom>
          <a:noFill/>
        </p:spPr>
        <p:txBody>
          <a:bodyPr wrap="square" rtlCol="0">
            <a:spAutoFit/>
          </a:bodyPr>
          <a:lstStyle/>
          <a:p>
            <a:pPr algn="ctr">
              <a:lnSpc>
                <a:spcPct val="150000"/>
              </a:lnSpc>
            </a:pPr>
            <a:r>
              <a:rPr lang="en-US" sz="4000" u="sng" dirty="0">
                <a:solidFill>
                  <a:schemeClr val="bg1"/>
                </a:solidFill>
                <a:latin typeface="Times" pitchFamily="2" charset="0"/>
              </a:rPr>
              <a:t>Kathryn Woodford</a:t>
            </a:r>
            <a:r>
              <a:rPr lang="en-US" sz="4000" dirty="0">
                <a:solidFill>
                  <a:schemeClr val="bg1"/>
                </a:solidFill>
                <a:latin typeface="Times" pitchFamily="2" charset="0"/>
              </a:rPr>
              <a:t> &amp; Project Supervisor: Hyo Jeong Yong</a:t>
            </a:r>
          </a:p>
          <a:p>
            <a:pPr algn="ctr">
              <a:lnSpc>
                <a:spcPct val="150000"/>
              </a:lnSpc>
            </a:pPr>
            <a:r>
              <a:rPr lang="en-US" sz="4000" dirty="0">
                <a:solidFill>
                  <a:schemeClr val="bg1"/>
                </a:solidFill>
                <a:latin typeface="Times" pitchFamily="2" charset="0"/>
              </a:rPr>
              <a:t>College of Medicine</a:t>
            </a:r>
          </a:p>
        </p:txBody>
      </p:sp>
      <p:pic>
        <p:nvPicPr>
          <p:cNvPr id="6" name="Picture 5">
            <a:extLst>
              <a:ext uri="{FF2B5EF4-FFF2-40B4-BE49-F238E27FC236}">
                <a16:creationId xmlns:a16="http://schemas.microsoft.com/office/drawing/2014/main" id="{530F4534-B6B2-7E4E-9152-0F31CDDD3FA7}"/>
              </a:ext>
            </a:extLst>
          </p:cNvPr>
          <p:cNvPicPr>
            <a:picLocks noChangeAspect="1"/>
          </p:cNvPicPr>
          <p:nvPr/>
        </p:nvPicPr>
        <p:blipFill>
          <a:blip r:embed="rId3"/>
          <a:stretch>
            <a:fillRect/>
          </a:stretch>
        </p:blipFill>
        <p:spPr>
          <a:xfrm>
            <a:off x="35144164" y="-479088"/>
            <a:ext cx="8136043" cy="6102033"/>
          </a:xfrm>
          <a:prstGeom prst="rect">
            <a:avLst/>
          </a:prstGeom>
        </p:spPr>
      </p:pic>
      <p:pic>
        <p:nvPicPr>
          <p:cNvPr id="10" name="Picture 9">
            <a:extLst>
              <a:ext uri="{FF2B5EF4-FFF2-40B4-BE49-F238E27FC236}">
                <a16:creationId xmlns:a16="http://schemas.microsoft.com/office/drawing/2014/main" id="{17540C9F-536D-1748-A62E-23CB51D2F1F5}"/>
              </a:ext>
            </a:extLst>
          </p:cNvPr>
          <p:cNvPicPr>
            <a:picLocks noChangeAspect="1"/>
          </p:cNvPicPr>
          <p:nvPr/>
        </p:nvPicPr>
        <p:blipFill>
          <a:blip r:embed="rId4"/>
          <a:stretch>
            <a:fillRect/>
          </a:stretch>
        </p:blipFill>
        <p:spPr>
          <a:xfrm>
            <a:off x="3886111" y="728848"/>
            <a:ext cx="3886290" cy="3886290"/>
          </a:xfrm>
          <a:prstGeom prst="rect">
            <a:avLst/>
          </a:prstGeom>
        </p:spPr>
      </p:pic>
      <p:sp>
        <p:nvSpPr>
          <p:cNvPr id="11" name="TextBox 10">
            <a:extLst>
              <a:ext uri="{FF2B5EF4-FFF2-40B4-BE49-F238E27FC236}">
                <a16:creationId xmlns:a16="http://schemas.microsoft.com/office/drawing/2014/main" id="{F44E8177-12D8-3C4E-A390-0F9F543E3083}"/>
              </a:ext>
            </a:extLst>
          </p:cNvPr>
          <p:cNvSpPr txBox="1"/>
          <p:nvPr/>
        </p:nvSpPr>
        <p:spPr>
          <a:xfrm>
            <a:off x="599301" y="6226180"/>
            <a:ext cx="12636787" cy="13619113"/>
          </a:xfrm>
          <a:prstGeom prst="rect">
            <a:avLst/>
          </a:prstGeom>
          <a:noFill/>
          <a:ln>
            <a:solidFill>
              <a:schemeClr val="accent4">
                <a:lumMod val="75000"/>
              </a:schemeClr>
            </a:solidFill>
          </a:ln>
        </p:spPr>
        <p:txBody>
          <a:bodyPr wrap="square" rtlCol="0">
            <a:spAutoFit/>
          </a:bodyPr>
          <a:lstStyle/>
          <a:p>
            <a:pPr algn="ctr"/>
            <a:r>
              <a:rPr lang="en-US" sz="4400" u="sng" dirty="0">
                <a:solidFill>
                  <a:srgbClr val="A30000"/>
                </a:solidFill>
                <a:latin typeface="Times" pitchFamily="2" charset="0"/>
              </a:rPr>
              <a:t>Introduction</a:t>
            </a:r>
          </a:p>
          <a:p>
            <a:pPr algn="ctr"/>
            <a:endParaRPr lang="en-US" sz="2600" dirty="0">
              <a:solidFill>
                <a:srgbClr val="A30000"/>
              </a:solidFill>
              <a:latin typeface="Times" pitchFamily="2" charset="0"/>
            </a:endParaRPr>
          </a:p>
          <a:p>
            <a:r>
              <a:rPr lang="en-US" sz="2800" dirty="0">
                <a:latin typeface="Times" pitchFamily="2" charset="0"/>
              </a:rPr>
              <a:t>Diabetes is a chronic disease that affects ~442 million people worldwide. There are two forms of diabetes, type 1 and type 2. Type 1 diabetes typically appears in adolescence and takes place when the body destroys beta cells, secreting insulin. Type 2 diabetes occurs in older, and typically obese, individuals when the body does not produce enough insulin and react in the way it should. A common pathological feature between both of these types of diabetes is a lack of functional, insulin producing beta cells. Due to lack of insulin, diabetic patients need to inject insulin to help in glucose homeostasis. Without it, blood sugar levels can become dangerously high. </a:t>
            </a:r>
          </a:p>
          <a:p>
            <a:r>
              <a:rPr lang="en-US" sz="2800" dirty="0">
                <a:latin typeface="Times" pitchFamily="2" charset="0"/>
              </a:rPr>
              <a:t> </a:t>
            </a:r>
          </a:p>
          <a:p>
            <a:r>
              <a:rPr lang="en-US" sz="2800" dirty="0">
                <a:latin typeface="Times" pitchFamily="2" charset="0"/>
              </a:rPr>
              <a:t>In order to help those suffering from diabetes, my research project is exploring negative cell cycle regulators in beta cells. When more beta cells are proliferated by inhibiting negative cell cycle regulators, more insulin is being produced thus helping regulate blood sugar levels. </a:t>
            </a:r>
          </a:p>
          <a:p>
            <a:r>
              <a:rPr lang="en-US" sz="2800" dirty="0">
                <a:latin typeface="Times" pitchFamily="2" charset="0"/>
              </a:rPr>
              <a:t> </a:t>
            </a:r>
          </a:p>
          <a:p>
            <a:r>
              <a:rPr lang="en-US" sz="2800" dirty="0">
                <a:latin typeface="Times" pitchFamily="2" charset="0"/>
              </a:rPr>
              <a:t>To test this, we are exploring 27 candidate genes related to cell cycle arrest. Through a series of tests, we hope to narrow this group down to discover the 3 genes that reduce beta cell proliferation the most. </a:t>
            </a:r>
          </a:p>
          <a:p>
            <a:r>
              <a:rPr lang="en-US" sz="2800" dirty="0">
                <a:latin typeface="Times" pitchFamily="2" charset="0"/>
              </a:rPr>
              <a:t> </a:t>
            </a:r>
          </a:p>
          <a:p>
            <a:r>
              <a:rPr lang="en-US" sz="2800" dirty="0">
                <a:latin typeface="Times" pitchFamily="2" charset="0"/>
              </a:rPr>
              <a:t>Before we can begin these tests though, we need to clone guide RNA targeting candidates into lentiviral plasmid expressing Cas9 gene. (Our cloning protocol + transformation + miniprep + enzyme digestion + Sanger sequencing). Then, we are able to use this lentiviral plasmid to knock out our candidate genes to compare the role of these genes in proliferation rates in beta cells.</a:t>
            </a:r>
          </a:p>
          <a:p>
            <a:r>
              <a:rPr lang="en-US" sz="2800" dirty="0">
                <a:latin typeface="Times" pitchFamily="2" charset="0"/>
              </a:rPr>
              <a:t> </a:t>
            </a:r>
          </a:p>
          <a:p>
            <a:r>
              <a:rPr lang="en-US" sz="2800" dirty="0">
                <a:latin typeface="Times" pitchFamily="2" charset="0"/>
              </a:rPr>
              <a:t>This information can be useful to those suffering from diabetes because it can be used by pharmaceutical companies to manufacture a drug which would help increase levels of beta cell proliferation. Then, diabetic patients who took this drug would be able to produce more insulin to regulate glucose homeostasis.</a:t>
            </a:r>
          </a:p>
        </p:txBody>
      </p:sp>
      <p:sp>
        <p:nvSpPr>
          <p:cNvPr id="12" name="TextBox 11">
            <a:extLst>
              <a:ext uri="{FF2B5EF4-FFF2-40B4-BE49-F238E27FC236}">
                <a16:creationId xmlns:a16="http://schemas.microsoft.com/office/drawing/2014/main" id="{B3BBD0FF-2E73-9241-9BFB-D995F70AFC57}"/>
              </a:ext>
            </a:extLst>
          </p:cNvPr>
          <p:cNvSpPr txBox="1"/>
          <p:nvPr/>
        </p:nvSpPr>
        <p:spPr>
          <a:xfrm>
            <a:off x="610993" y="20329352"/>
            <a:ext cx="14832910" cy="11418510"/>
          </a:xfrm>
          <a:prstGeom prst="rect">
            <a:avLst/>
          </a:prstGeom>
          <a:noFill/>
          <a:ln>
            <a:solidFill>
              <a:schemeClr val="accent4">
                <a:lumMod val="75000"/>
              </a:schemeClr>
            </a:solidFill>
          </a:ln>
        </p:spPr>
        <p:txBody>
          <a:bodyPr wrap="square" rtlCol="0">
            <a:spAutoFit/>
          </a:bodyPr>
          <a:lstStyle/>
          <a:p>
            <a:pPr lvl="0" algn="ctr"/>
            <a:r>
              <a:rPr lang="en-US" sz="4400" u="sng" dirty="0">
                <a:solidFill>
                  <a:srgbClr val="A30000"/>
                </a:solidFill>
                <a:latin typeface="Times" pitchFamily="2" charset="0"/>
              </a:rPr>
              <a:t>Materials and Methods</a:t>
            </a:r>
          </a:p>
          <a:p>
            <a:pPr lvl="0" algn="ctr"/>
            <a:endParaRPr lang="en-US" sz="2000" dirty="0">
              <a:latin typeface="Times" pitchFamily="2" charset="0"/>
            </a:endParaRPr>
          </a:p>
          <a:p>
            <a:pPr lvl="0"/>
            <a:r>
              <a:rPr lang="en-US" sz="2800" dirty="0">
                <a:latin typeface="Times" pitchFamily="2" charset="0"/>
              </a:rPr>
              <a:t>Cloning (my section of the project)</a:t>
            </a:r>
          </a:p>
          <a:p>
            <a:pPr marL="342900" lvl="0" indent="-342900">
              <a:buFont typeface="Arial" panose="020B0604020202020204" pitchFamily="34" charset="0"/>
              <a:buChar char="•"/>
            </a:pPr>
            <a:r>
              <a:rPr lang="en-US" sz="2800" dirty="0">
                <a:latin typeface="Times" pitchFamily="2" charset="0"/>
              </a:rPr>
              <a:t>Make agar plates with ampicillin</a:t>
            </a:r>
            <a:endParaRPr lang="en-US" sz="2800" strike="sngStrike" dirty="0">
              <a:latin typeface="Times" pitchFamily="2" charset="0"/>
            </a:endParaRPr>
          </a:p>
          <a:p>
            <a:pPr marL="342900" lvl="0" indent="-342900">
              <a:buFont typeface="Arial" panose="020B0604020202020204" pitchFamily="34" charset="0"/>
              <a:buChar char="•"/>
            </a:pPr>
            <a:r>
              <a:rPr lang="en-US" sz="2800" dirty="0">
                <a:latin typeface="Times" pitchFamily="2" charset="0"/>
              </a:rPr>
              <a:t>Cloning</a:t>
            </a:r>
          </a:p>
          <a:p>
            <a:pPr marL="342900" lvl="0" indent="-342900">
              <a:buFont typeface="Arial" panose="020B0604020202020204" pitchFamily="34" charset="0"/>
              <a:buChar char="•"/>
            </a:pPr>
            <a:r>
              <a:rPr lang="en-US" sz="2800" dirty="0">
                <a:latin typeface="Times" pitchFamily="2" charset="0"/>
              </a:rPr>
              <a:t>Transformation</a:t>
            </a:r>
          </a:p>
          <a:p>
            <a:pPr marL="342900" lvl="0" indent="-342900">
              <a:buFont typeface="Arial" panose="020B0604020202020204" pitchFamily="34" charset="0"/>
              <a:buChar char="•"/>
            </a:pPr>
            <a:r>
              <a:rPr lang="en-US" sz="2800" dirty="0">
                <a:latin typeface="Times" pitchFamily="2" charset="0"/>
              </a:rPr>
              <a:t>Plate transformed competent cells on agar plates with ampicillin. Make sure to sterilize equipment during plating to reduce the risk of contamination.</a:t>
            </a:r>
          </a:p>
          <a:p>
            <a:pPr marL="342900" lvl="0" indent="-342900">
              <a:buFont typeface="Arial" panose="020B0604020202020204" pitchFamily="34" charset="0"/>
              <a:buChar char="•"/>
            </a:pPr>
            <a:r>
              <a:rPr lang="en-US" sz="2800" dirty="0">
                <a:latin typeface="Times" pitchFamily="2" charset="0"/>
              </a:rPr>
              <a:t>Place plates at 37 °C overnight</a:t>
            </a:r>
          </a:p>
          <a:p>
            <a:pPr marL="342900" lvl="0" indent="-342900">
              <a:buFont typeface="Arial" panose="020B0604020202020204" pitchFamily="34" charset="0"/>
              <a:buChar char="•"/>
            </a:pPr>
            <a:r>
              <a:rPr lang="en-US" sz="2800" dirty="0">
                <a:latin typeface="Times" pitchFamily="2" charset="0"/>
              </a:rPr>
              <a:t>Place 5ml of LB including ampicillin</a:t>
            </a:r>
            <a:r>
              <a:rPr lang="en-US" sz="2800" strike="sngStrike" dirty="0">
                <a:latin typeface="Times" pitchFamily="2" charset="0"/>
              </a:rPr>
              <a:t> </a:t>
            </a:r>
            <a:r>
              <a:rPr lang="en-US" sz="2800" dirty="0">
                <a:latin typeface="Times" pitchFamily="2" charset="0"/>
              </a:rPr>
              <a:t>in 20 bacteria culture tubes</a:t>
            </a:r>
          </a:p>
          <a:p>
            <a:pPr marL="342900" lvl="0" indent="-342900">
              <a:buFont typeface="Arial" panose="020B0604020202020204" pitchFamily="34" charset="0"/>
              <a:buChar char="•"/>
            </a:pPr>
            <a:r>
              <a:rPr lang="en-US" sz="2800" dirty="0">
                <a:latin typeface="Times" pitchFamily="2" charset="0"/>
              </a:rPr>
              <a:t>Use sterile pipet tips to pick 20 individual colonies off the agar plates. Place the pipet tips with colony in each of the tubes.</a:t>
            </a:r>
          </a:p>
          <a:p>
            <a:pPr marL="342900" lvl="0" indent="-342900">
              <a:buFont typeface="Arial" panose="020B0604020202020204" pitchFamily="34" charset="0"/>
              <a:buChar char="•"/>
            </a:pPr>
            <a:r>
              <a:rPr lang="en-US" sz="2800" dirty="0">
                <a:latin typeface="Times" pitchFamily="2" charset="0"/>
              </a:rPr>
              <a:t>Shake tubes at 37 °C</a:t>
            </a:r>
            <a:endParaRPr lang="en-US" sz="2800" strike="sngStrike" dirty="0">
              <a:latin typeface="Times" pitchFamily="2" charset="0"/>
            </a:endParaRPr>
          </a:p>
          <a:p>
            <a:pPr marL="342900" lvl="0" indent="-342900">
              <a:buFont typeface="Arial" panose="020B0604020202020204" pitchFamily="34" charset="0"/>
              <a:buChar char="•"/>
            </a:pPr>
            <a:r>
              <a:rPr lang="en-US" sz="2800" dirty="0">
                <a:latin typeface="Times" pitchFamily="2" charset="0"/>
              </a:rPr>
              <a:t>Use plasmid extraction Mini Prep kit to isolate plasmid from competent cells</a:t>
            </a:r>
          </a:p>
          <a:p>
            <a:pPr marL="342900" lvl="0" indent="-342900">
              <a:buFont typeface="Arial" panose="020B0604020202020204" pitchFamily="34" charset="0"/>
              <a:buChar char="•"/>
            </a:pPr>
            <a:r>
              <a:rPr lang="en-US" sz="2800" dirty="0">
                <a:latin typeface="Times" pitchFamily="2" charset="0"/>
              </a:rPr>
              <a:t>Measure plasmid concentration of each tube using nanodrop machine</a:t>
            </a:r>
          </a:p>
          <a:p>
            <a:pPr marL="342900" lvl="0" indent="-342900">
              <a:buFont typeface="Arial" panose="020B0604020202020204" pitchFamily="34" charset="0"/>
              <a:buChar char="•"/>
            </a:pPr>
            <a:r>
              <a:rPr lang="en-US" sz="2800" dirty="0">
                <a:latin typeface="Times" pitchFamily="2" charset="0"/>
              </a:rPr>
              <a:t>Then perform enzyme digestion by combining the isolated plasmid, buffer, </a:t>
            </a:r>
            <a:r>
              <a:rPr lang="en-US" sz="2800" i="1" dirty="0">
                <a:latin typeface="Times" pitchFamily="2" charset="0"/>
              </a:rPr>
              <a:t>BsmB</a:t>
            </a:r>
            <a:r>
              <a:rPr lang="en-US" sz="2800" dirty="0">
                <a:latin typeface="Times" pitchFamily="2" charset="0"/>
              </a:rPr>
              <a:t>I restriction enzyme, and water. Remember to also do a positive and negative control</a:t>
            </a:r>
          </a:p>
          <a:p>
            <a:pPr marL="342900" lvl="0" indent="-342900">
              <a:buFont typeface="Arial" panose="020B0604020202020204" pitchFamily="34" charset="0"/>
              <a:buChar char="•"/>
            </a:pPr>
            <a:r>
              <a:rPr lang="en-US" sz="2800" dirty="0">
                <a:latin typeface="Times" pitchFamily="2" charset="0"/>
              </a:rPr>
              <a:t>Next place the tubes in 55 °C for an hour, then heat inactivation at 80 °C for 20 minutes</a:t>
            </a:r>
          </a:p>
          <a:p>
            <a:pPr marL="342900" lvl="0" indent="-342900">
              <a:buFont typeface="Arial" panose="020B0604020202020204" pitchFamily="34" charset="0"/>
              <a:buChar char="•"/>
            </a:pPr>
            <a:r>
              <a:rPr lang="en-US" sz="2800" dirty="0">
                <a:latin typeface="Times" pitchFamily="2" charset="0"/>
              </a:rPr>
              <a:t>Then create the agarose gels for gel electrophoresis. Place 100 mL of the heated agarose in TAE buffer into a secure gel holder with combs already inside </a:t>
            </a:r>
          </a:p>
          <a:p>
            <a:pPr marL="342900" lvl="0" indent="-342900">
              <a:buFont typeface="Arial" panose="020B0604020202020204" pitchFamily="34" charset="0"/>
              <a:buChar char="•"/>
            </a:pPr>
            <a:r>
              <a:rPr lang="en-US" sz="2800" dirty="0">
                <a:latin typeface="Times" pitchFamily="2" charset="0"/>
              </a:rPr>
              <a:t>Mix digested plasmid with loading dye</a:t>
            </a:r>
          </a:p>
          <a:p>
            <a:pPr marL="342900" lvl="0" indent="-342900">
              <a:buFont typeface="Arial" panose="020B0604020202020204" pitchFamily="34" charset="0"/>
              <a:buChar char="•"/>
            </a:pPr>
            <a:r>
              <a:rPr lang="en-US" sz="2800" dirty="0">
                <a:latin typeface="Times" pitchFamily="2" charset="0"/>
              </a:rPr>
              <a:t>Once the gel is solidified, load samples in the gel. Remember to also do a DNA ladder</a:t>
            </a:r>
          </a:p>
          <a:p>
            <a:pPr marL="342900" lvl="0" indent="-342900">
              <a:buFont typeface="Arial" panose="020B0604020202020204" pitchFamily="34" charset="0"/>
              <a:buChar char="•"/>
            </a:pPr>
            <a:r>
              <a:rPr lang="en-US" sz="2800" dirty="0">
                <a:latin typeface="Times" pitchFamily="2" charset="0"/>
              </a:rPr>
              <a:t>Leave the gel at around 130 V for 30 minutes</a:t>
            </a:r>
          </a:p>
          <a:p>
            <a:pPr marL="342900" lvl="0" indent="-342900">
              <a:buFont typeface="Arial" panose="020B0604020202020204" pitchFamily="34" charset="0"/>
              <a:buChar char="•"/>
            </a:pPr>
            <a:r>
              <a:rPr lang="en-US" sz="2800" dirty="0">
                <a:latin typeface="Times" pitchFamily="2" charset="0"/>
              </a:rPr>
              <a:t>Then take a picture of the gel using UV</a:t>
            </a:r>
          </a:p>
          <a:p>
            <a:pPr marL="342900" lvl="0" indent="-342900">
              <a:buFont typeface="Arial" panose="020B0604020202020204" pitchFamily="34" charset="0"/>
              <a:buChar char="•"/>
            </a:pPr>
            <a:r>
              <a:rPr lang="en-US" sz="2800" dirty="0">
                <a:latin typeface="Times" pitchFamily="2" charset="0"/>
              </a:rPr>
              <a:t>Analyze the picture to confirm ligation</a:t>
            </a:r>
          </a:p>
          <a:p>
            <a:pPr marL="342900" lvl="0" indent="-342900">
              <a:buFont typeface="Arial" panose="020B0604020202020204" pitchFamily="34" charset="0"/>
              <a:buChar char="•"/>
            </a:pPr>
            <a:r>
              <a:rPr lang="en-US" sz="2800" dirty="0">
                <a:latin typeface="Times" pitchFamily="2" charset="0"/>
              </a:rPr>
              <a:t>If correct ligation is confirmed, send the plasmid off to be sequenced </a:t>
            </a:r>
          </a:p>
        </p:txBody>
      </p:sp>
      <p:sp>
        <p:nvSpPr>
          <p:cNvPr id="13" name="TextBox 12">
            <a:extLst>
              <a:ext uri="{FF2B5EF4-FFF2-40B4-BE49-F238E27FC236}">
                <a16:creationId xmlns:a16="http://schemas.microsoft.com/office/drawing/2014/main" id="{D0818BD2-7AEC-1C46-961D-97B924FE5270}"/>
              </a:ext>
            </a:extLst>
          </p:cNvPr>
          <p:cNvSpPr txBox="1"/>
          <p:nvPr/>
        </p:nvSpPr>
        <p:spPr>
          <a:xfrm>
            <a:off x="13593389" y="6059507"/>
            <a:ext cx="17826645" cy="7509748"/>
          </a:xfrm>
          <a:prstGeom prst="rect">
            <a:avLst/>
          </a:prstGeom>
          <a:noFill/>
          <a:ln>
            <a:solidFill>
              <a:schemeClr val="accent4">
                <a:lumMod val="75000"/>
              </a:schemeClr>
            </a:solidFill>
          </a:ln>
        </p:spPr>
        <p:txBody>
          <a:bodyPr wrap="square" rtlCol="0">
            <a:spAutoFit/>
          </a:bodyPr>
          <a:lstStyle/>
          <a:p>
            <a:pPr lvl="0" algn="ctr"/>
            <a:r>
              <a:rPr lang="en-US" sz="4400" u="sng" dirty="0">
                <a:solidFill>
                  <a:srgbClr val="A30000"/>
                </a:solidFill>
                <a:latin typeface="Times" pitchFamily="2" charset="0"/>
              </a:rPr>
              <a:t>Methods</a:t>
            </a:r>
          </a:p>
          <a:p>
            <a:pPr lvl="0" algn="ctr"/>
            <a:endParaRPr lang="en-US" sz="3600" dirty="0">
              <a:solidFill>
                <a:srgbClr val="A30000"/>
              </a:solidFill>
              <a:latin typeface="Times" pitchFamily="2" charset="0"/>
            </a:endParaRPr>
          </a:p>
          <a:p>
            <a:pPr lvl="0" algn="ctr"/>
            <a:endParaRPr lang="en-US" sz="3600" dirty="0">
              <a:solidFill>
                <a:srgbClr val="A30000"/>
              </a:solidFill>
              <a:latin typeface="Times" pitchFamily="2" charset="0"/>
            </a:endParaRPr>
          </a:p>
          <a:p>
            <a:pPr lvl="0" algn="ctr"/>
            <a:endParaRPr lang="en-US" sz="3600" dirty="0">
              <a:solidFill>
                <a:srgbClr val="A30000"/>
              </a:solidFill>
              <a:latin typeface="Times" pitchFamily="2" charset="0"/>
            </a:endParaRPr>
          </a:p>
          <a:p>
            <a:pPr lvl="0" algn="ctr"/>
            <a:endParaRPr lang="en-US" sz="3600" dirty="0">
              <a:solidFill>
                <a:srgbClr val="A30000"/>
              </a:solidFill>
              <a:latin typeface="Times" pitchFamily="2" charset="0"/>
            </a:endParaRPr>
          </a:p>
          <a:p>
            <a:pPr lvl="0" algn="ctr"/>
            <a:endParaRPr lang="en-US" sz="3600" dirty="0">
              <a:solidFill>
                <a:srgbClr val="A30000"/>
              </a:solidFill>
              <a:latin typeface="Times" pitchFamily="2" charset="0"/>
            </a:endParaRPr>
          </a:p>
          <a:p>
            <a:pPr lvl="0" algn="ctr"/>
            <a:endParaRPr lang="en-US" sz="3600" dirty="0">
              <a:solidFill>
                <a:srgbClr val="A30000"/>
              </a:solidFill>
              <a:latin typeface="Times" pitchFamily="2" charset="0"/>
            </a:endParaRPr>
          </a:p>
          <a:p>
            <a:pPr lvl="0" algn="ctr"/>
            <a:endParaRPr lang="en-US" sz="3600" dirty="0">
              <a:solidFill>
                <a:srgbClr val="A30000"/>
              </a:solidFill>
              <a:latin typeface="Times" pitchFamily="2" charset="0"/>
            </a:endParaRPr>
          </a:p>
          <a:p>
            <a:pPr lvl="0" algn="ctr"/>
            <a:endParaRPr lang="en-US" sz="3600" dirty="0">
              <a:solidFill>
                <a:srgbClr val="A30000"/>
              </a:solidFill>
              <a:latin typeface="Times" pitchFamily="2" charset="0"/>
            </a:endParaRPr>
          </a:p>
          <a:p>
            <a:pPr lvl="0" algn="ctr"/>
            <a:endParaRPr lang="en-US" sz="3600" dirty="0">
              <a:solidFill>
                <a:srgbClr val="A30000"/>
              </a:solidFill>
              <a:latin typeface="Times" pitchFamily="2" charset="0"/>
            </a:endParaRPr>
          </a:p>
          <a:p>
            <a:pPr lvl="0" algn="ctr"/>
            <a:endParaRPr lang="en-US" sz="3600" dirty="0">
              <a:solidFill>
                <a:srgbClr val="A30000"/>
              </a:solidFill>
              <a:latin typeface="Times" pitchFamily="2" charset="0"/>
            </a:endParaRPr>
          </a:p>
          <a:p>
            <a:pPr lvl="0"/>
            <a:r>
              <a:rPr lang="en-US" sz="2600" dirty="0">
                <a:latin typeface="Times" pitchFamily="2" charset="0"/>
              </a:rPr>
              <a:t>This diagram depicts the methods section for the project as a whole. The</a:t>
            </a:r>
          </a:p>
          <a:p>
            <a:pPr lvl="0"/>
            <a:r>
              <a:rPr lang="en-US" sz="2600" dirty="0">
                <a:latin typeface="Times" pitchFamily="2" charset="0"/>
              </a:rPr>
              <a:t> circled Lentivirus generation section is the component of the project</a:t>
            </a:r>
          </a:p>
          <a:p>
            <a:pPr lvl="0"/>
            <a:r>
              <a:rPr lang="en-US" sz="2600" dirty="0">
                <a:latin typeface="Times" pitchFamily="2" charset="0"/>
              </a:rPr>
              <a:t> that I have been responsible for.</a:t>
            </a:r>
          </a:p>
        </p:txBody>
      </p:sp>
      <p:pic>
        <p:nvPicPr>
          <p:cNvPr id="15" name="Picture 14">
            <a:extLst>
              <a:ext uri="{FF2B5EF4-FFF2-40B4-BE49-F238E27FC236}">
                <a16:creationId xmlns:a16="http://schemas.microsoft.com/office/drawing/2014/main" id="{87BD6CCF-AB5C-BE49-89EF-7994E374DF19}"/>
              </a:ext>
            </a:extLst>
          </p:cNvPr>
          <p:cNvPicPr>
            <a:picLocks noChangeAspect="1"/>
          </p:cNvPicPr>
          <p:nvPr/>
        </p:nvPicPr>
        <p:blipFill>
          <a:blip r:embed="rId5"/>
          <a:stretch>
            <a:fillRect/>
          </a:stretch>
        </p:blipFill>
        <p:spPr>
          <a:xfrm>
            <a:off x="14091383" y="7282851"/>
            <a:ext cx="9642460" cy="4675941"/>
          </a:xfrm>
          <a:prstGeom prst="rect">
            <a:avLst/>
          </a:prstGeom>
        </p:spPr>
      </p:pic>
      <p:sp>
        <p:nvSpPr>
          <p:cNvPr id="16" name="TextBox 15">
            <a:extLst>
              <a:ext uri="{FF2B5EF4-FFF2-40B4-BE49-F238E27FC236}">
                <a16:creationId xmlns:a16="http://schemas.microsoft.com/office/drawing/2014/main" id="{9607B45F-DB0E-6C45-9BAC-787908E4165E}"/>
              </a:ext>
            </a:extLst>
          </p:cNvPr>
          <p:cNvSpPr txBox="1"/>
          <p:nvPr/>
        </p:nvSpPr>
        <p:spPr>
          <a:xfrm>
            <a:off x="16074350" y="13841391"/>
            <a:ext cx="12864725" cy="18851314"/>
          </a:xfrm>
          <a:prstGeom prst="rect">
            <a:avLst/>
          </a:prstGeom>
          <a:noFill/>
          <a:ln>
            <a:solidFill>
              <a:schemeClr val="accent4">
                <a:lumMod val="75000"/>
              </a:schemeClr>
            </a:solidFill>
          </a:ln>
        </p:spPr>
        <p:txBody>
          <a:bodyPr wrap="square" rtlCol="0">
            <a:spAutoFit/>
          </a:bodyPr>
          <a:lstStyle/>
          <a:p>
            <a:pPr algn="ctr"/>
            <a:r>
              <a:rPr lang="en-US" sz="4400" u="sng" dirty="0">
                <a:solidFill>
                  <a:srgbClr val="A30000"/>
                </a:solidFill>
                <a:latin typeface="Times" pitchFamily="2" charset="0"/>
              </a:rPr>
              <a:t>Results</a:t>
            </a:r>
          </a:p>
          <a:p>
            <a:pPr algn="ctr"/>
            <a:endParaRPr lang="en-US" sz="3600" dirty="0">
              <a:solidFill>
                <a:srgbClr val="A30000"/>
              </a:solidFill>
              <a:latin typeface="Times" pitchFamily="2" charset="0"/>
            </a:endParaRPr>
          </a:p>
          <a:p>
            <a:pPr algn="ctr"/>
            <a:endParaRPr lang="en-US" sz="3600" dirty="0">
              <a:solidFill>
                <a:srgbClr val="A30000"/>
              </a:solidFill>
              <a:latin typeface="Times" pitchFamily="2" charset="0"/>
            </a:endParaRPr>
          </a:p>
          <a:p>
            <a:pPr algn="ctr"/>
            <a:endParaRPr lang="en-US" sz="3600" dirty="0">
              <a:solidFill>
                <a:srgbClr val="A30000"/>
              </a:solidFill>
              <a:latin typeface="Times" pitchFamily="2" charset="0"/>
            </a:endParaRPr>
          </a:p>
          <a:p>
            <a:pPr algn="ctr"/>
            <a:endParaRPr lang="en-US" sz="3600" dirty="0">
              <a:solidFill>
                <a:srgbClr val="A30000"/>
              </a:solidFill>
              <a:latin typeface="Times" pitchFamily="2" charset="0"/>
            </a:endParaRPr>
          </a:p>
          <a:p>
            <a:pPr algn="ctr"/>
            <a:endParaRPr lang="en-US" sz="3600" dirty="0">
              <a:solidFill>
                <a:srgbClr val="A30000"/>
              </a:solidFill>
              <a:latin typeface="Times" pitchFamily="2" charset="0"/>
            </a:endParaRPr>
          </a:p>
          <a:p>
            <a:pPr algn="ctr"/>
            <a:endParaRPr lang="en-US" sz="3600" dirty="0">
              <a:solidFill>
                <a:srgbClr val="A30000"/>
              </a:solidFill>
              <a:latin typeface="Times" pitchFamily="2" charset="0"/>
            </a:endParaRPr>
          </a:p>
          <a:p>
            <a:pPr algn="ctr"/>
            <a:endParaRPr lang="en-US" sz="3600" dirty="0">
              <a:solidFill>
                <a:srgbClr val="A30000"/>
              </a:solidFill>
              <a:latin typeface="Times" pitchFamily="2" charset="0"/>
            </a:endParaRPr>
          </a:p>
          <a:p>
            <a:pPr algn="ctr"/>
            <a:endParaRPr lang="en-US" sz="3600" dirty="0">
              <a:solidFill>
                <a:srgbClr val="A30000"/>
              </a:solidFill>
              <a:latin typeface="Times" pitchFamily="2" charset="0"/>
            </a:endParaRPr>
          </a:p>
          <a:p>
            <a:pPr algn="ctr"/>
            <a:r>
              <a:rPr lang="en-US" sz="2700" dirty="0">
                <a:latin typeface="Times" pitchFamily="2" charset="0"/>
              </a:rPr>
              <a:t>Colonies on ampicillin LB plates </a:t>
            </a:r>
          </a:p>
          <a:p>
            <a:pPr algn="ctr"/>
            <a:endParaRPr lang="en-US" sz="2700" dirty="0">
              <a:latin typeface="Times" pitchFamily="2" charset="0"/>
            </a:endParaRPr>
          </a:p>
          <a:p>
            <a:pPr algn="ctr"/>
            <a:endParaRPr lang="en-US" sz="2700" dirty="0">
              <a:solidFill>
                <a:srgbClr val="A30000"/>
              </a:solidFill>
              <a:latin typeface="Times" pitchFamily="2" charset="0"/>
            </a:endParaRPr>
          </a:p>
          <a:p>
            <a:pPr algn="ctr"/>
            <a:endParaRPr lang="en-US" sz="2700" dirty="0">
              <a:solidFill>
                <a:srgbClr val="A30000"/>
              </a:solidFill>
              <a:latin typeface="Times" pitchFamily="2" charset="0"/>
            </a:endParaRPr>
          </a:p>
          <a:p>
            <a:pPr algn="ctr"/>
            <a:endParaRPr lang="en-US" sz="2700" dirty="0">
              <a:solidFill>
                <a:srgbClr val="A30000"/>
              </a:solidFill>
              <a:latin typeface="Times" pitchFamily="2" charset="0"/>
            </a:endParaRPr>
          </a:p>
          <a:p>
            <a:pPr algn="ctr"/>
            <a:endParaRPr lang="en-US" sz="2700" dirty="0">
              <a:solidFill>
                <a:srgbClr val="A30000"/>
              </a:solidFill>
              <a:latin typeface="Times" pitchFamily="2" charset="0"/>
            </a:endParaRPr>
          </a:p>
          <a:p>
            <a:pPr algn="ctr"/>
            <a:endParaRPr lang="en-US" sz="2700" dirty="0">
              <a:solidFill>
                <a:srgbClr val="A30000"/>
              </a:solidFill>
              <a:latin typeface="Times" pitchFamily="2" charset="0"/>
            </a:endParaRPr>
          </a:p>
          <a:p>
            <a:pPr algn="ctr"/>
            <a:endParaRPr lang="en-US" sz="2700" dirty="0">
              <a:solidFill>
                <a:srgbClr val="A30000"/>
              </a:solidFill>
              <a:latin typeface="Times" pitchFamily="2" charset="0"/>
            </a:endParaRPr>
          </a:p>
          <a:p>
            <a:pPr algn="ctr"/>
            <a:endParaRPr lang="en-US" sz="2700" dirty="0">
              <a:solidFill>
                <a:srgbClr val="A30000"/>
              </a:solidFill>
              <a:latin typeface="Times" pitchFamily="2" charset="0"/>
            </a:endParaRPr>
          </a:p>
          <a:p>
            <a:pPr algn="ctr"/>
            <a:endParaRPr lang="en-US" sz="2700" dirty="0">
              <a:solidFill>
                <a:srgbClr val="A30000"/>
              </a:solidFill>
              <a:latin typeface="Times" pitchFamily="2" charset="0"/>
            </a:endParaRPr>
          </a:p>
          <a:p>
            <a:pPr algn="ctr"/>
            <a:endParaRPr lang="en-US" sz="2700" dirty="0">
              <a:solidFill>
                <a:srgbClr val="A30000"/>
              </a:solidFill>
              <a:latin typeface="Times" pitchFamily="2" charset="0"/>
            </a:endParaRPr>
          </a:p>
          <a:p>
            <a:pPr algn="ctr"/>
            <a:endParaRPr lang="en-US" sz="2700" dirty="0">
              <a:solidFill>
                <a:srgbClr val="A30000"/>
              </a:solidFill>
              <a:latin typeface="Times" pitchFamily="2" charset="0"/>
            </a:endParaRPr>
          </a:p>
          <a:p>
            <a:pPr algn="ctr"/>
            <a:endParaRPr lang="en-US" sz="2700" dirty="0">
              <a:solidFill>
                <a:srgbClr val="A30000"/>
              </a:solidFill>
              <a:latin typeface="Times" pitchFamily="2" charset="0"/>
            </a:endParaRPr>
          </a:p>
          <a:p>
            <a:pPr algn="ctr"/>
            <a:endParaRPr lang="en-US" sz="2700" dirty="0">
              <a:solidFill>
                <a:srgbClr val="A30000"/>
              </a:solidFill>
              <a:latin typeface="Times" pitchFamily="2" charset="0"/>
            </a:endParaRPr>
          </a:p>
          <a:p>
            <a:pPr algn="ctr"/>
            <a:endParaRPr lang="en-US" sz="2700" dirty="0">
              <a:solidFill>
                <a:srgbClr val="A30000"/>
              </a:solidFill>
              <a:latin typeface="Times" pitchFamily="2" charset="0"/>
            </a:endParaRPr>
          </a:p>
          <a:p>
            <a:pPr algn="ctr"/>
            <a:endParaRPr lang="en-US" sz="2700" dirty="0">
              <a:solidFill>
                <a:srgbClr val="A30000"/>
              </a:solidFill>
              <a:latin typeface="Times" pitchFamily="2" charset="0"/>
            </a:endParaRPr>
          </a:p>
          <a:p>
            <a:pPr algn="ctr"/>
            <a:r>
              <a:rPr lang="en-US" sz="2700" dirty="0">
                <a:solidFill>
                  <a:srgbClr val="A30000"/>
                </a:solidFill>
                <a:latin typeface="Times" pitchFamily="2" charset="0"/>
              </a:rPr>
              <a:t>DNA sequencing re</a:t>
            </a:r>
          </a:p>
          <a:p>
            <a:pPr algn="ctr"/>
            <a:endParaRPr lang="en-US" sz="2700" dirty="0">
              <a:solidFill>
                <a:srgbClr val="A30000"/>
              </a:solidFill>
              <a:latin typeface="Times" pitchFamily="2" charset="0"/>
            </a:endParaRPr>
          </a:p>
          <a:p>
            <a:pPr algn="ctr"/>
            <a:endParaRPr lang="en-US" sz="2700" dirty="0">
              <a:latin typeface="Times" pitchFamily="2" charset="0"/>
            </a:endParaRPr>
          </a:p>
          <a:p>
            <a:pPr algn="ctr"/>
            <a:r>
              <a:rPr lang="en-US" sz="2700" dirty="0">
                <a:latin typeface="Times" pitchFamily="2" charset="0"/>
              </a:rPr>
              <a:t>Pool 9 gel electrophoresis which confirm ligation</a:t>
            </a:r>
          </a:p>
          <a:p>
            <a:pPr algn="ctr"/>
            <a:endParaRPr lang="en-US" sz="2700" dirty="0">
              <a:latin typeface="Times" pitchFamily="2" charset="0"/>
            </a:endParaRPr>
          </a:p>
          <a:p>
            <a:pPr algn="ctr"/>
            <a:endParaRPr lang="en-US" sz="2700" dirty="0">
              <a:latin typeface="Times" pitchFamily="2" charset="0"/>
            </a:endParaRPr>
          </a:p>
          <a:p>
            <a:pPr algn="ctr"/>
            <a:endParaRPr lang="en-US" sz="2700" dirty="0">
              <a:latin typeface="Times" pitchFamily="2" charset="0"/>
            </a:endParaRPr>
          </a:p>
          <a:p>
            <a:pPr algn="ctr"/>
            <a:endParaRPr lang="en-US" sz="2700" dirty="0">
              <a:latin typeface="Times" pitchFamily="2" charset="0"/>
            </a:endParaRPr>
          </a:p>
          <a:p>
            <a:pPr algn="ctr"/>
            <a:endParaRPr lang="en-US" sz="2700" dirty="0">
              <a:latin typeface="Times" pitchFamily="2" charset="0"/>
            </a:endParaRPr>
          </a:p>
          <a:p>
            <a:pPr algn="ctr"/>
            <a:endParaRPr lang="en-US" sz="2700" dirty="0">
              <a:latin typeface="Times" pitchFamily="2" charset="0"/>
            </a:endParaRPr>
          </a:p>
          <a:p>
            <a:pPr algn="ctr"/>
            <a:endParaRPr lang="en-US" sz="2700" dirty="0">
              <a:latin typeface="Times" pitchFamily="2" charset="0"/>
            </a:endParaRPr>
          </a:p>
          <a:p>
            <a:pPr algn="ctr"/>
            <a:endParaRPr lang="en-US" sz="2700" dirty="0">
              <a:latin typeface="Times" pitchFamily="2" charset="0"/>
            </a:endParaRPr>
          </a:p>
          <a:p>
            <a:pPr algn="ctr"/>
            <a:endParaRPr lang="en-US" sz="2700" dirty="0">
              <a:latin typeface="Times" pitchFamily="2" charset="0"/>
            </a:endParaRPr>
          </a:p>
          <a:p>
            <a:pPr algn="ctr"/>
            <a:endParaRPr lang="en-US" sz="2700" dirty="0">
              <a:latin typeface="Times" pitchFamily="2" charset="0"/>
            </a:endParaRPr>
          </a:p>
          <a:p>
            <a:pPr algn="ctr"/>
            <a:endParaRPr lang="en-US" sz="2700" dirty="0">
              <a:latin typeface="Times" pitchFamily="2" charset="0"/>
            </a:endParaRPr>
          </a:p>
          <a:p>
            <a:pPr algn="ctr"/>
            <a:endParaRPr lang="en-US" sz="2500" dirty="0">
              <a:latin typeface="Times" pitchFamily="2" charset="0"/>
            </a:endParaRPr>
          </a:p>
          <a:p>
            <a:pPr algn="ctr"/>
            <a:r>
              <a:rPr lang="en-US" sz="2500" dirty="0">
                <a:latin typeface="Times" pitchFamily="2" charset="0"/>
              </a:rPr>
              <a:t>DNA sequencing results being analyzed to check whether plasmid contain right guide RNA</a:t>
            </a:r>
          </a:p>
        </p:txBody>
      </p:sp>
      <p:pic>
        <p:nvPicPr>
          <p:cNvPr id="18" name="Picture 17">
            <a:extLst>
              <a:ext uri="{FF2B5EF4-FFF2-40B4-BE49-F238E27FC236}">
                <a16:creationId xmlns:a16="http://schemas.microsoft.com/office/drawing/2014/main" id="{08C4A31C-28C2-4745-8726-774EA462D6DE}"/>
              </a:ext>
            </a:extLst>
          </p:cNvPr>
          <p:cNvPicPr>
            <a:picLocks noChangeAspect="1"/>
          </p:cNvPicPr>
          <p:nvPr/>
        </p:nvPicPr>
        <p:blipFill>
          <a:blip r:embed="rId6"/>
          <a:stretch>
            <a:fillRect/>
          </a:stretch>
        </p:blipFill>
        <p:spPr>
          <a:xfrm>
            <a:off x="17427867" y="14752133"/>
            <a:ext cx="10157692" cy="4134837"/>
          </a:xfrm>
          <a:prstGeom prst="rect">
            <a:avLst/>
          </a:prstGeom>
        </p:spPr>
      </p:pic>
      <p:pic>
        <p:nvPicPr>
          <p:cNvPr id="20" name="Picture 19">
            <a:extLst>
              <a:ext uri="{FF2B5EF4-FFF2-40B4-BE49-F238E27FC236}">
                <a16:creationId xmlns:a16="http://schemas.microsoft.com/office/drawing/2014/main" id="{E87614F6-E6BF-D24A-B407-0DFF30099D50}"/>
              </a:ext>
            </a:extLst>
          </p:cNvPr>
          <p:cNvPicPr>
            <a:picLocks noChangeAspect="1"/>
          </p:cNvPicPr>
          <p:nvPr/>
        </p:nvPicPr>
        <p:blipFill>
          <a:blip r:embed="rId7"/>
          <a:stretch>
            <a:fillRect/>
          </a:stretch>
        </p:blipFill>
        <p:spPr>
          <a:xfrm>
            <a:off x="17314559" y="27570206"/>
            <a:ext cx="10157692" cy="4425133"/>
          </a:xfrm>
          <a:prstGeom prst="rect">
            <a:avLst/>
          </a:prstGeom>
        </p:spPr>
      </p:pic>
      <p:pic>
        <p:nvPicPr>
          <p:cNvPr id="22" name="Picture 21">
            <a:extLst>
              <a:ext uri="{FF2B5EF4-FFF2-40B4-BE49-F238E27FC236}">
                <a16:creationId xmlns:a16="http://schemas.microsoft.com/office/drawing/2014/main" id="{45F84008-C214-B048-A678-AF9EF0D1672D}"/>
              </a:ext>
            </a:extLst>
          </p:cNvPr>
          <p:cNvPicPr>
            <a:picLocks noChangeAspect="1"/>
          </p:cNvPicPr>
          <p:nvPr/>
        </p:nvPicPr>
        <p:blipFill>
          <a:blip r:embed="rId8"/>
          <a:stretch>
            <a:fillRect/>
          </a:stretch>
        </p:blipFill>
        <p:spPr>
          <a:xfrm>
            <a:off x="18912613" y="19516561"/>
            <a:ext cx="7188200" cy="7158810"/>
          </a:xfrm>
          <a:prstGeom prst="rect">
            <a:avLst/>
          </a:prstGeom>
        </p:spPr>
      </p:pic>
      <p:sp>
        <p:nvSpPr>
          <p:cNvPr id="23" name="TextBox 22">
            <a:extLst>
              <a:ext uri="{FF2B5EF4-FFF2-40B4-BE49-F238E27FC236}">
                <a16:creationId xmlns:a16="http://schemas.microsoft.com/office/drawing/2014/main" id="{BDE236A6-F0F7-3B4A-ABEE-8D339D13A1B0}"/>
              </a:ext>
            </a:extLst>
          </p:cNvPr>
          <p:cNvSpPr txBox="1"/>
          <p:nvPr/>
        </p:nvSpPr>
        <p:spPr>
          <a:xfrm>
            <a:off x="31777335" y="6063899"/>
            <a:ext cx="11502871" cy="12403395"/>
          </a:xfrm>
          <a:prstGeom prst="rect">
            <a:avLst/>
          </a:prstGeom>
          <a:noFill/>
          <a:ln>
            <a:solidFill>
              <a:schemeClr val="accent4">
                <a:lumMod val="75000"/>
              </a:schemeClr>
            </a:solidFill>
          </a:ln>
        </p:spPr>
        <p:txBody>
          <a:bodyPr wrap="square" rtlCol="0">
            <a:spAutoFit/>
          </a:bodyPr>
          <a:lstStyle/>
          <a:p>
            <a:pPr algn="ctr"/>
            <a:r>
              <a:rPr lang="en-US" sz="4400" u="sng" dirty="0">
                <a:solidFill>
                  <a:srgbClr val="A30000"/>
                </a:solidFill>
                <a:latin typeface="Times" pitchFamily="2" charset="0"/>
              </a:rPr>
              <a:t>DNA Sequencing Results</a:t>
            </a:r>
          </a:p>
          <a:p>
            <a:pPr algn="ctr"/>
            <a:endParaRPr lang="en-US" sz="3600" dirty="0">
              <a:solidFill>
                <a:srgbClr val="A30000"/>
              </a:solidFill>
              <a:latin typeface="Times" pitchFamily="2" charset="0"/>
            </a:endParaRPr>
          </a:p>
          <a:p>
            <a:pPr algn="ctr"/>
            <a:endParaRPr lang="en-US" sz="3600" dirty="0">
              <a:solidFill>
                <a:srgbClr val="A30000"/>
              </a:solidFill>
              <a:latin typeface="Times" pitchFamily="2" charset="0"/>
            </a:endParaRPr>
          </a:p>
          <a:p>
            <a:pPr algn="ctr"/>
            <a:endParaRPr lang="en-US" sz="3600" dirty="0">
              <a:solidFill>
                <a:srgbClr val="A30000"/>
              </a:solidFill>
              <a:latin typeface="Times" pitchFamily="2" charset="0"/>
            </a:endParaRPr>
          </a:p>
          <a:p>
            <a:pPr algn="ctr"/>
            <a:endParaRPr lang="en-US" sz="3600" dirty="0">
              <a:solidFill>
                <a:srgbClr val="A30000"/>
              </a:solidFill>
              <a:latin typeface="Times" pitchFamily="2" charset="0"/>
            </a:endParaRPr>
          </a:p>
          <a:p>
            <a:pPr algn="ctr"/>
            <a:endParaRPr lang="en-US" sz="3600" dirty="0">
              <a:solidFill>
                <a:srgbClr val="A30000"/>
              </a:solidFill>
              <a:latin typeface="Times" pitchFamily="2" charset="0"/>
            </a:endParaRPr>
          </a:p>
          <a:p>
            <a:pPr algn="ctr"/>
            <a:endParaRPr lang="en-US" sz="3600" dirty="0">
              <a:solidFill>
                <a:srgbClr val="A30000"/>
              </a:solidFill>
              <a:latin typeface="Times" pitchFamily="2" charset="0"/>
            </a:endParaRPr>
          </a:p>
          <a:p>
            <a:pPr algn="ctr"/>
            <a:endParaRPr lang="en-US" sz="3600" dirty="0">
              <a:solidFill>
                <a:srgbClr val="A30000"/>
              </a:solidFill>
              <a:latin typeface="Times" pitchFamily="2" charset="0"/>
            </a:endParaRPr>
          </a:p>
          <a:p>
            <a:pPr algn="ctr"/>
            <a:endParaRPr lang="en-US" sz="3600" dirty="0">
              <a:solidFill>
                <a:srgbClr val="A30000"/>
              </a:solidFill>
              <a:latin typeface="Times" pitchFamily="2" charset="0"/>
            </a:endParaRPr>
          </a:p>
          <a:p>
            <a:pPr algn="ctr"/>
            <a:endParaRPr lang="en-US" sz="3600" dirty="0">
              <a:solidFill>
                <a:srgbClr val="A30000"/>
              </a:solidFill>
              <a:latin typeface="Times" pitchFamily="2" charset="0"/>
            </a:endParaRPr>
          </a:p>
          <a:p>
            <a:pPr algn="ctr"/>
            <a:endParaRPr lang="en-US" sz="3600" dirty="0">
              <a:solidFill>
                <a:srgbClr val="A30000"/>
              </a:solidFill>
              <a:latin typeface="Times" pitchFamily="2" charset="0"/>
            </a:endParaRPr>
          </a:p>
          <a:p>
            <a:pPr algn="ctr"/>
            <a:endParaRPr lang="en-US" sz="2500" dirty="0">
              <a:latin typeface="Times" pitchFamily="2" charset="0"/>
            </a:endParaRPr>
          </a:p>
          <a:p>
            <a:pPr algn="ctr"/>
            <a:endParaRPr lang="en-US" sz="2500" dirty="0">
              <a:latin typeface="Times" pitchFamily="2" charset="0"/>
            </a:endParaRPr>
          </a:p>
          <a:p>
            <a:pPr algn="ctr"/>
            <a:endParaRPr lang="en-US" sz="2500" dirty="0">
              <a:latin typeface="Times" pitchFamily="2" charset="0"/>
            </a:endParaRPr>
          </a:p>
          <a:p>
            <a:pPr algn="ctr"/>
            <a:endParaRPr lang="en-US" sz="2500" dirty="0">
              <a:latin typeface="Times" pitchFamily="2" charset="0"/>
            </a:endParaRPr>
          </a:p>
          <a:p>
            <a:pPr algn="ctr"/>
            <a:endParaRPr lang="en-US" sz="2500" dirty="0">
              <a:latin typeface="Times" pitchFamily="2" charset="0"/>
            </a:endParaRPr>
          </a:p>
          <a:p>
            <a:pPr algn="ctr"/>
            <a:endParaRPr lang="en-US" sz="2500" dirty="0">
              <a:latin typeface="Times" pitchFamily="2" charset="0"/>
            </a:endParaRPr>
          </a:p>
          <a:p>
            <a:pPr algn="ctr"/>
            <a:endParaRPr lang="en-US" sz="2500" dirty="0">
              <a:latin typeface="Times" pitchFamily="2" charset="0"/>
            </a:endParaRPr>
          </a:p>
          <a:p>
            <a:pPr algn="ctr"/>
            <a:endParaRPr lang="en-US" sz="2500" dirty="0">
              <a:latin typeface="Times" pitchFamily="2" charset="0"/>
            </a:endParaRPr>
          </a:p>
          <a:p>
            <a:r>
              <a:rPr lang="en-US" sz="2800" dirty="0">
                <a:latin typeface="Times" pitchFamily="2" charset="0"/>
              </a:rPr>
              <a:t>These are the success rates of the cloning so far. We are trying to clone 88 genetic sequences, and we have successfully cloned 71 of these sequences. The green piece of the pie chart indicates that 80.6% of the genes have been sequenced and isolated, whereas the white part of the chart indicates that 19.3% of the genes have not yet been sequenced. . We plan on continuing the cloning step until we are able to prepare all plasmids for lentivirus generation.</a:t>
            </a:r>
          </a:p>
        </p:txBody>
      </p:sp>
      <p:sp>
        <p:nvSpPr>
          <p:cNvPr id="27" name="TextBox 26">
            <a:extLst>
              <a:ext uri="{FF2B5EF4-FFF2-40B4-BE49-F238E27FC236}">
                <a16:creationId xmlns:a16="http://schemas.microsoft.com/office/drawing/2014/main" id="{4DE16A79-204B-5842-80E5-A27654F0E4CE}"/>
              </a:ext>
            </a:extLst>
          </p:cNvPr>
          <p:cNvSpPr txBox="1"/>
          <p:nvPr/>
        </p:nvSpPr>
        <p:spPr>
          <a:xfrm>
            <a:off x="29569522" y="19112360"/>
            <a:ext cx="13710685" cy="6324808"/>
          </a:xfrm>
          <a:prstGeom prst="rect">
            <a:avLst/>
          </a:prstGeom>
          <a:noFill/>
          <a:ln>
            <a:solidFill>
              <a:schemeClr val="accent4">
                <a:lumMod val="75000"/>
              </a:schemeClr>
            </a:solidFill>
          </a:ln>
        </p:spPr>
        <p:txBody>
          <a:bodyPr wrap="square" rtlCol="0">
            <a:spAutoFit/>
          </a:bodyPr>
          <a:lstStyle/>
          <a:p>
            <a:pPr algn="ctr"/>
            <a:r>
              <a:rPr lang="en-US" sz="4400" u="sng" dirty="0">
                <a:solidFill>
                  <a:srgbClr val="A30000"/>
                </a:solidFill>
                <a:latin typeface="Times" pitchFamily="2" charset="0"/>
              </a:rPr>
              <a:t>Conclusion and Forward Implications</a:t>
            </a:r>
          </a:p>
          <a:p>
            <a:pPr algn="ctr"/>
            <a:endParaRPr lang="en-US" sz="2500" dirty="0">
              <a:latin typeface="Times" pitchFamily="2" charset="0"/>
            </a:endParaRPr>
          </a:p>
          <a:p>
            <a:r>
              <a:rPr lang="en-US" sz="2800" dirty="0">
                <a:latin typeface="Times" pitchFamily="2" charset="0"/>
              </a:rPr>
              <a:t>We have cloned lentiviral plasmid including guide RNA sequence. On the way though, we have learned other useful technical information such as the fact that older ampicillin plates are more prone to the creation of satellite colonies. Additionally, leaving the plates to grow for too long can lead to satellite colonies. These lessons have been useful to us as we continue our project, but they can also be beneficial to other researchers. </a:t>
            </a:r>
          </a:p>
          <a:p>
            <a:r>
              <a:rPr lang="en-US" sz="2800" dirty="0">
                <a:latin typeface="Times" pitchFamily="2" charset="0"/>
              </a:rPr>
              <a:t> </a:t>
            </a:r>
          </a:p>
          <a:p>
            <a:r>
              <a:rPr lang="en-US" sz="2800" dirty="0">
                <a:latin typeface="Times" pitchFamily="2" charset="0"/>
              </a:rPr>
              <a:t>Once cloning is complete, we will be able to move onto the next steps of the project. The goal of this project is to identify the 3 genes that reduce beta cell proliferation the most. In the case of diabetes, pharmaceutical companies can use this information to experiment with knocking out these genes. If these genes do become silenced, the beta cells will proliferate more, leading to the production of more insulin. The production of more insulin will then reduce the effects of diabetes. </a:t>
            </a:r>
          </a:p>
        </p:txBody>
      </p:sp>
      <p:sp>
        <p:nvSpPr>
          <p:cNvPr id="28" name="TextBox 27">
            <a:extLst>
              <a:ext uri="{FF2B5EF4-FFF2-40B4-BE49-F238E27FC236}">
                <a16:creationId xmlns:a16="http://schemas.microsoft.com/office/drawing/2014/main" id="{640B2ACB-3ABB-7441-88FB-B660D0534E4C}"/>
              </a:ext>
            </a:extLst>
          </p:cNvPr>
          <p:cNvSpPr txBox="1"/>
          <p:nvPr/>
        </p:nvSpPr>
        <p:spPr>
          <a:xfrm>
            <a:off x="29569521" y="25907740"/>
            <a:ext cx="13710685" cy="5740033"/>
          </a:xfrm>
          <a:prstGeom prst="rect">
            <a:avLst/>
          </a:prstGeom>
          <a:noFill/>
          <a:ln>
            <a:solidFill>
              <a:schemeClr val="accent4">
                <a:lumMod val="75000"/>
              </a:schemeClr>
            </a:solidFill>
          </a:ln>
        </p:spPr>
        <p:txBody>
          <a:bodyPr wrap="square" rtlCol="0">
            <a:spAutoFit/>
          </a:bodyPr>
          <a:lstStyle/>
          <a:p>
            <a:pPr algn="ctr"/>
            <a:r>
              <a:rPr lang="en-US" sz="4400" u="sng" dirty="0">
                <a:solidFill>
                  <a:srgbClr val="A30000"/>
                </a:solidFill>
                <a:latin typeface="Times" pitchFamily="2" charset="0"/>
              </a:rPr>
              <a:t>References</a:t>
            </a:r>
          </a:p>
          <a:p>
            <a:pPr algn="ctr"/>
            <a:endParaRPr lang="en-US" sz="1100" i="1" dirty="0">
              <a:latin typeface="Times" pitchFamily="2" charset="0"/>
            </a:endParaRPr>
          </a:p>
          <a:p>
            <a:pPr marL="285750" indent="-285750">
              <a:buFont typeface="Arial" panose="020B0604020202020204" pitchFamily="34" charset="0"/>
              <a:buChar char="•"/>
            </a:pPr>
            <a:r>
              <a:rPr lang="en-US" sz="2600" i="1" dirty="0">
                <a:latin typeface="Times" pitchFamily="2" charset="0"/>
              </a:rPr>
              <a:t>Bacterial cell cycles and division: Encyclopedia of microbiology - credo reference</a:t>
            </a:r>
            <a:r>
              <a:rPr lang="en-US" sz="2600" dirty="0">
                <a:latin typeface="Times" pitchFamily="2" charset="0"/>
              </a:rPr>
              <a:t>. Bacterial Cell Cycles and Division | Encyclopedia of Microbiology - Credo Reference. (n.d.). Retrieved November 7, 2021, from https://search.credoreference.com/content/entry/estmicrobio/bacterial_cell_cycles_and_division/0. </a:t>
            </a:r>
          </a:p>
          <a:p>
            <a:pPr marL="285750" indent="-285750">
              <a:buFont typeface="Arial" panose="020B0604020202020204" pitchFamily="34" charset="0"/>
              <a:buChar char="•"/>
            </a:pPr>
            <a:r>
              <a:rPr lang="en-US" sz="2600" dirty="0">
                <a:latin typeface="Times" pitchFamily="2" charset="0"/>
              </a:rPr>
              <a:t>Sloan, Bethel, A., Ruiz, Williamson, Vinicor, Bowman, &amp; Quinn. (n.d.). </a:t>
            </a:r>
            <a:r>
              <a:rPr lang="en-US" sz="2600" i="1" dirty="0">
                <a:latin typeface="Times" pitchFamily="2" charset="0"/>
              </a:rPr>
              <a:t>Diabetes: Encyclopedia of Health Services Research - CREDO reference</a:t>
            </a:r>
            <a:r>
              <a:rPr lang="en-US" sz="2600" dirty="0">
                <a:latin typeface="Times" pitchFamily="2" charset="0"/>
              </a:rPr>
              <a:t>. Diabetes | Encyclopedia of Health Services Research - Credo Reference. Retrieved November 7, 2021, from https://search.credoreference.com/content/entry/sagehsr/diabetes/0. </a:t>
            </a:r>
          </a:p>
          <a:p>
            <a:pPr marL="285750" indent="-285750">
              <a:buFont typeface="Arial" panose="020B0604020202020204" pitchFamily="34" charset="0"/>
              <a:buChar char="•"/>
            </a:pPr>
            <a:r>
              <a:rPr lang="en-US" sz="2600" dirty="0">
                <a:latin typeface="Times" pitchFamily="2" charset="0"/>
              </a:rPr>
              <a:t>Smillie, C., Garcillán-Barcia M. Pilar, Francia de la C., Chris Pasteur, M. E. G., M. Pilar Universidad de Cantabria. (2010, September 1). </a:t>
            </a:r>
            <a:r>
              <a:rPr lang="en-US" sz="2600" i="1" dirty="0">
                <a:latin typeface="Times" pitchFamily="2" charset="0"/>
              </a:rPr>
              <a:t>Mobility of plasmids</a:t>
            </a:r>
            <a:r>
              <a:rPr lang="en-US" sz="2600" dirty="0">
                <a:latin typeface="Times" pitchFamily="2" charset="0"/>
              </a:rPr>
              <a:t>. Microbiology and Molecular Biology Reviews. Retrieved November 7, 2021, from https://journals.asm.org/doi/full/10.1128/MMBR.00020-10. </a:t>
            </a:r>
          </a:p>
        </p:txBody>
      </p:sp>
      <p:pic>
        <p:nvPicPr>
          <p:cNvPr id="24" name="Picture 23">
            <a:extLst>
              <a:ext uri="{FF2B5EF4-FFF2-40B4-BE49-F238E27FC236}">
                <a16:creationId xmlns:a16="http://schemas.microsoft.com/office/drawing/2014/main" id="{021D0C0D-6888-C247-A8D0-F17DB8AF8674}"/>
              </a:ext>
            </a:extLst>
          </p:cNvPr>
          <p:cNvPicPr>
            <a:picLocks noChangeAspect="1"/>
          </p:cNvPicPr>
          <p:nvPr/>
        </p:nvPicPr>
        <p:blipFill>
          <a:blip r:embed="rId9"/>
          <a:stretch>
            <a:fillRect/>
          </a:stretch>
        </p:blipFill>
        <p:spPr>
          <a:xfrm>
            <a:off x="33768038" y="7650035"/>
            <a:ext cx="8459332" cy="6977405"/>
          </a:xfrm>
          <a:prstGeom prst="rect">
            <a:avLst/>
          </a:prstGeom>
        </p:spPr>
      </p:pic>
      <p:pic>
        <p:nvPicPr>
          <p:cNvPr id="17" name="Picture 16">
            <a:extLst>
              <a:ext uri="{FF2B5EF4-FFF2-40B4-BE49-F238E27FC236}">
                <a16:creationId xmlns:a16="http://schemas.microsoft.com/office/drawing/2014/main" id="{CFD2E3BE-581F-D441-8B34-4D4A9676117B}"/>
              </a:ext>
            </a:extLst>
          </p:cNvPr>
          <p:cNvPicPr>
            <a:picLocks noChangeAspect="1"/>
          </p:cNvPicPr>
          <p:nvPr/>
        </p:nvPicPr>
        <p:blipFill>
          <a:blip r:embed="rId10"/>
          <a:stretch>
            <a:fillRect/>
          </a:stretch>
        </p:blipFill>
        <p:spPr>
          <a:xfrm>
            <a:off x="24155379" y="6934332"/>
            <a:ext cx="6633744" cy="5020676"/>
          </a:xfrm>
          <a:prstGeom prst="rect">
            <a:avLst/>
          </a:prstGeom>
        </p:spPr>
      </p:pic>
      <p:sp>
        <p:nvSpPr>
          <p:cNvPr id="19" name="TextBox 18">
            <a:extLst>
              <a:ext uri="{FF2B5EF4-FFF2-40B4-BE49-F238E27FC236}">
                <a16:creationId xmlns:a16="http://schemas.microsoft.com/office/drawing/2014/main" id="{CDD5DFE4-446D-3E45-AE37-0AEC22EB67E0}"/>
              </a:ext>
            </a:extLst>
          </p:cNvPr>
          <p:cNvSpPr txBox="1"/>
          <p:nvPr/>
        </p:nvSpPr>
        <p:spPr>
          <a:xfrm>
            <a:off x="23631877" y="12167149"/>
            <a:ext cx="7680748" cy="1292662"/>
          </a:xfrm>
          <a:prstGeom prst="rect">
            <a:avLst/>
          </a:prstGeom>
          <a:noFill/>
        </p:spPr>
        <p:txBody>
          <a:bodyPr wrap="square" rtlCol="0">
            <a:spAutoFit/>
          </a:bodyPr>
          <a:lstStyle/>
          <a:p>
            <a:r>
              <a:rPr lang="en-US" sz="2600" dirty="0">
                <a:latin typeface="Times" pitchFamily="2" charset="0"/>
              </a:rPr>
              <a:t>This is the plasmid we will be using for our experiment. It will be cut along the highlighted regions and this is where the genetic sequence will be inserted.</a:t>
            </a:r>
          </a:p>
        </p:txBody>
      </p:sp>
    </p:spTree>
    <p:extLst>
      <p:ext uri="{BB962C8B-B14F-4D97-AF65-F5344CB8AC3E}">
        <p14:creationId xmlns:p14="http://schemas.microsoft.com/office/powerpoint/2010/main" val="16728634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2599</TotalTime>
  <Words>1183</Words>
  <Application>Microsoft Macintosh PowerPoint</Application>
  <PresentationFormat>Custom</PresentationFormat>
  <Paragraphs>124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Woodford</dc:creator>
  <cp:lastModifiedBy>Kathryn Woodford</cp:lastModifiedBy>
  <cp:revision>39</cp:revision>
  <dcterms:created xsi:type="dcterms:W3CDTF">2022-02-09T22:29:27Z</dcterms:created>
  <dcterms:modified xsi:type="dcterms:W3CDTF">2022-03-05T00:00:34Z</dcterms:modified>
</cp:coreProperties>
</file>